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1" r:id="rId2"/>
    <p:sldId id="263" r:id="rId3"/>
    <p:sldId id="283" r:id="rId4"/>
    <p:sldId id="284" r:id="rId5"/>
    <p:sldId id="285" r:id="rId6"/>
    <p:sldId id="286" r:id="rId7"/>
    <p:sldId id="287" r:id="rId8"/>
    <p:sldId id="288" r:id="rId9"/>
    <p:sldId id="265" r:id="rId10"/>
    <p:sldId id="289" r:id="rId11"/>
    <p:sldId id="266" r:id="rId12"/>
    <p:sldId id="264" r:id="rId13"/>
    <p:sldId id="274" r:id="rId14"/>
    <p:sldId id="273" r:id="rId15"/>
    <p:sldId id="272" r:id="rId16"/>
    <p:sldId id="271" r:id="rId17"/>
    <p:sldId id="267" r:id="rId18"/>
    <p:sldId id="269" r:id="rId19"/>
    <p:sldId id="270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96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588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3F828A1-2F84-4FE3-9593-2D954CE95E98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EDCAE23-F693-411F-A967-1BCB8F1753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487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CAE23-F693-411F-A967-1BCB8F17535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4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98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8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4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26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7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76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4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12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98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82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69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A3683-E0E9-4C5F-AC99-AD1971CABDB3}" type="datetimeFigureOut">
              <a:rPr lang="en-GB" smtClean="0"/>
              <a:t>24/08/2020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6D6A0-7398-4A90-95B0-A3C5DCF6BA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18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rich.maths.org/671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ukmt.org.uk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Partial Mean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>
                <a:hlinkClick r:id="rId3"/>
              </a:rPr>
              <a:t>https://nrich.maths.org/6718</a:t>
            </a:r>
            <a:endParaRPr lang="en-GB" dirty="0"/>
          </a:p>
          <a:p>
            <a:endParaRPr lang="en-GB" dirty="0"/>
          </a:p>
          <a:p>
            <a:r>
              <a:rPr lang="en-GB" dirty="0"/>
              <a:t>Who took it from</a:t>
            </a:r>
          </a:p>
          <a:p>
            <a:r>
              <a:rPr lang="en-GB" i="1" u="sng" dirty="0">
                <a:hlinkClick r:id="rId4"/>
              </a:rPr>
              <a:t>UKMT Mathematical Challenges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436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answers are 99 or 88, but easy for you to know which.</a:t>
            </a:r>
          </a:p>
        </p:txBody>
      </p:sp>
    </p:spTree>
    <p:extLst>
      <p:ext uri="{BB962C8B-B14F-4D97-AF65-F5344CB8AC3E}">
        <p14:creationId xmlns:p14="http://schemas.microsoft.com/office/powerpoint/2010/main" val="1747412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62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65B8F01-A3DA-494A-93A5-521566C06411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7D3AA26-C61F-4CDB-9C37-891D16A52C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AF3C40B-9CF4-45BE-84E5-CD24B77228F0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55944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B20DBD-0BE5-49AB-97C2-5D6261CBE69C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0F76421-5FEB-45E6-BCCE-66B7B8BF5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299711A-3470-439A-8294-7FFAFCCF0B0A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0993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31B9FA-9DB5-4662-AFCA-C61E8512DD08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7457D54-534D-4FB9-9068-B24B202AD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43352A3-D944-41FD-8AB0-6986CF68DF08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00164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1AB0D9-64B2-48D9-995A-B18720900636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5E009B1-6CAA-45AF-ADED-10E3AD84E39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A3AC7E3-1185-4A30-9295-B3DD441D5A5E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99988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A3C361-9E81-4F2B-B11D-1F727EE29DAF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783308E-AF50-4F6C-84AE-8EC0510DBE4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2AF9C58-BE82-4BF5-8EFC-30918A09CE17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24461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02B993-872A-4C5B-91FE-B6E3580DFE3C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E808629-03BD-4874-A8A3-95DAD55EF7A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5080458-92F6-4F69-B6F6-C2766231BD86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7747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1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1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8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8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A8B29C6-2E08-4AD8-AD89-6BD758E0F58C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3A9A2E9-F190-4B77-86E6-9CB504085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25A75BD-711D-4D1C-BE02-4B033925300B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384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0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0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9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9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46E47EC-747B-4559-A9C4-173CE3846562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5EF1A03-EA44-4327-A69C-4ADC0A418A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8E6C6FF-44C6-4D7B-A708-CC67ADEFFD15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25414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513CA05-C9CD-42A0-BB81-3007B713ED3A}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708F57B-3013-47DD-AED6-F7B0A5EE7292}"/>
                </a:ext>
              </a:extLst>
            </p:cNvPr>
            <p:cNvGrpSpPr/>
            <p:nvPr/>
          </p:nvGrpSpPr>
          <p:grpSpPr>
            <a:xfrm>
              <a:off x="7293913" y="4051009"/>
              <a:ext cx="1752600" cy="2706240"/>
              <a:chOff x="1828800" y="2125444"/>
              <a:chExt cx="1752600" cy="2634861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939D4F35-43AC-4A25-8B84-5D9CF467C2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57400" y="2159980"/>
                <a:ext cx="1295400" cy="2600325"/>
              </a:xfrm>
              <a:prstGeom prst="rect">
                <a:avLst/>
              </a:prstGeom>
            </p:spPr>
          </p:pic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A5A25F2-B710-43E7-B3E7-CA2442013BB0}"/>
                  </a:ext>
                </a:extLst>
              </p:cNvPr>
              <p:cNvSpPr/>
              <p:nvPr/>
            </p:nvSpPr>
            <p:spPr>
              <a:xfrm>
                <a:off x="1828800" y="2125444"/>
                <a:ext cx="1752600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7E792C8-3EAA-4378-A165-0FCF5AD9EC43}"/>
                </a:ext>
              </a:extLst>
            </p:cNvPr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"/>
                <p:cNvSpPr>
                  <a:spLocks noChangeArrowheads="1"/>
                </p:cNvSpPr>
                <p:nvPr/>
              </p:nvSpPr>
              <p:spPr bwMode="auto">
                <a:xfrm>
                  <a:off x="4114799" y="1073289"/>
                  <a:ext cx="3657601" cy="48936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The mean mass of items in a group of </a:t>
                  </a:r>
                  <a14:m>
                    <m:oMath xmlns:m="http://schemas.openxmlformats.org/officeDocument/2006/math">
                      <m:r>
                        <a:rPr kumimoji="0" lang="en-US" alt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/>
                        </a:rPr>
                        <m:t>64</m:t>
                      </m:r>
                    </m:oMath>
                  </a14:m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 items is </a:t>
                  </a:r>
                  <a14:m>
                    <m:oMath xmlns:m="http://schemas.openxmlformats.org/officeDocument/2006/math">
                      <m:r>
                        <a:rPr kumimoji="0" lang="en-US" alt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/>
                        </a:rPr>
                        <m:t>64</m:t>
                      </m:r>
                    </m:oMath>
                  </a14:m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 kg.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b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omic Sans MS" panose="030F0702030302020204" pitchFamily="66" charset="0"/>
                    </a:rPr>
                  </a:br>
                  <a:endPara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The mean mass of </a:t>
                  </a:r>
                  <a14:m>
                    <m:oMath xmlns:m="http://schemas.openxmlformats.org/officeDocument/2006/math">
                      <m:r>
                        <a:rPr kumimoji="0" lang="en-US" alt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/>
                        </a:rPr>
                        <m:t>36</m:t>
                      </m:r>
                    </m:oMath>
                  </a14:m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 of</a:t>
                  </a:r>
                  <a:r>
                    <a:rPr kumimoji="0" lang="en-US" altLang="en-US" sz="2400" b="0" i="0" u="none" strike="noStrike" cap="none" normalizeH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 them</a:t>
                  </a:r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 is </a:t>
                  </a:r>
                  <a14:m>
                    <m:oMath xmlns:m="http://schemas.openxmlformats.org/officeDocument/2006/math">
                      <m:r>
                        <a:rPr kumimoji="0" lang="en-US" alt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/>
                        </a:rPr>
                        <m:t>36</m:t>
                      </m:r>
                    </m:oMath>
                  </a14:m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 kg.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b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omic Sans MS" panose="030F0702030302020204" pitchFamily="66" charset="0"/>
                    </a:rPr>
                  </a:br>
                  <a:endPara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altLang="en-US" sz="2400" dirty="0">
                    <a:latin typeface="Comic Sans MS" panose="030F0702030302020204" pitchFamily="66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What is the mean mass of the other </a:t>
                  </a:r>
                  <a14:m>
                    <m:oMath xmlns:m="http://schemas.openxmlformats.org/officeDocument/2006/math">
                      <m:r>
                        <a:rPr kumimoji="0" lang="en-US" alt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/>
                        </a:rPr>
                        <m:t>28</m:t>
                      </m:r>
                    </m:oMath>
                  </a14:m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 ?</a:t>
                  </a:r>
                  <a:r>
                    <a:rPr kumimoji="0" lang="en-US" altLang="en-US" sz="2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omic Sans MS" panose="030F0702030302020204" pitchFamily="66" charset="0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1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114799" y="1073289"/>
                  <a:ext cx="3657601" cy="4893647"/>
                </a:xfrm>
                <a:prstGeom prst="rect">
                  <a:avLst/>
                </a:prstGeom>
                <a:blipFill>
                  <a:blip r:embed="rId3"/>
                  <a:stretch>
                    <a:fillRect l="-2500" t="-996" r="-3333" b="-1868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219200"/>
              <a:ext cx="1677293" cy="10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931578"/>
              <a:ext cx="2456982" cy="1583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0619" y="2971800"/>
              <a:ext cx="1983581" cy="129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4648200"/>
              <a:ext cx="2905647" cy="1872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3286231" y="177225"/>
              <a:ext cx="257153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>
                  <a:latin typeface="Comic Sans MS" panose="030F0702030302020204" pitchFamily="66" charset="0"/>
                </a:rPr>
                <a:t>Partial Mean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318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1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1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DF89BC2-AFB3-4C91-AC9E-2CF32F31C668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1DC721F-3672-4BBC-A2F9-04FCB05E5C1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CD616C4-EEB9-44BA-8A1D-8FA07BC65956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604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F1414C3-C120-4F15-BAE6-A2BC7A3F4CE1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CF632C2-4DB0-4AC2-8489-6474D69F08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7ADB0F8-0779-44AD-BFB8-D2182F2DEBC1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834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40A95C4-0B60-4EB1-855F-68DB71B5F382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5395B95-6920-4468-A259-63A3685D6F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B6FCB39-A4FA-4BAA-931D-B04A93150667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4304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4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158036-043A-4030-9D2B-B6C8B609B726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67967A6-10F5-46B3-8D3A-1DC6D6A38B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A82E3C-2808-45B9-B5F5-0372B2D46047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99083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53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B3E157D-8B9B-4A53-8438-EE89FF997D6D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DDD8F49-826E-406E-9C8B-32CC9FB9AAA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9B6D2E-7CBB-4B7A-958B-3379E814ECA9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59468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52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4773D1-588B-4635-B768-42441889B6CD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1923274-E52C-4030-ACB9-7E6FA3F98C9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32D2DE-962E-4924-B29A-BB1FA08E89EA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5308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51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51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7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lvl="0"/>
                <a:r>
                  <a:rPr lang="en-US" altLang="en-US" sz="2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lang="en-US" altLang="en-US" sz="20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033D95-0CBF-4297-B245-25045CB28170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01FFAAC0-163E-4F69-A09C-697F2996EC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02F6817-35F6-44A8-B7BE-E0DBFB189A41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5006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50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50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8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0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8</m:t>
                    </m:r>
                  </m:oMath>
                </a14:m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0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What is the mean mass of the rest of the items?</a:t>
                </a:r>
                <a:r>
                  <a:rPr kumimoji="0" lang="en-US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3400" y="1073289"/>
                <a:ext cx="3106666" cy="5324535"/>
              </a:xfrm>
              <a:prstGeom prst="rect">
                <a:avLst/>
              </a:prstGeom>
              <a:blipFill rotWithShape="1">
                <a:blip r:embed="rId3"/>
                <a:stretch>
                  <a:fillRect l="-2161" t="-572" r="-2161" b="-10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18" y="48939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001000" y="240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SIC_67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98D749E-ACA9-437F-B20C-A4F962FF2EC1}"/>
              </a:ext>
            </a:extLst>
          </p:cNvPr>
          <p:cNvGrpSpPr/>
          <p:nvPr/>
        </p:nvGrpSpPr>
        <p:grpSpPr>
          <a:xfrm>
            <a:off x="7219482" y="4047956"/>
            <a:ext cx="1752600" cy="2634861"/>
            <a:chOff x="1828800" y="2125444"/>
            <a:chExt cx="1752600" cy="263486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2207734F-6C6D-44FB-94B9-296C9C395A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57400" y="2159980"/>
              <a:ext cx="1295400" cy="260032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B058E9A-6EED-4676-8FA2-65E19BBC30EC}"/>
                </a:ext>
              </a:extLst>
            </p:cNvPr>
            <p:cNvSpPr/>
            <p:nvPr/>
          </p:nvSpPr>
          <p:spPr>
            <a:xfrm>
              <a:off x="1828800" y="2125444"/>
              <a:ext cx="17526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9903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648200"/>
            <a:ext cx="2905647" cy="18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0" y="2273200"/>
                <a:ext cx="3810595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total mass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𝟔𝟒</m:t>
                        </m:r>
                      </m:e>
                      <m:sup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400" b="1" dirty="0">
                    <a:solidFill>
                      <a:schemeClr val="tx2"/>
                    </a:solidFill>
                  </a:rPr>
                  <a:t> kg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73200"/>
                <a:ext cx="3810595" cy="470000"/>
              </a:xfrm>
              <a:prstGeom prst="rect">
                <a:avLst/>
              </a:prstGeom>
              <a:blipFill rotWithShape="1">
                <a:blip r:embed="rId4"/>
                <a:stretch>
                  <a:fillRect l="-2400" t="-7792" r="-1600" b="-29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0" y="4102000"/>
                <a:ext cx="4663393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US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𝟑𝟔</m:t>
                    </m:r>
                  </m:oMath>
                </a14:m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mass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𝟑𝟔</m:t>
                        </m:r>
                      </m:e>
                      <m:sup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400" b="1" dirty="0">
                    <a:solidFill>
                      <a:schemeClr val="tx2"/>
                    </a:solidFill>
                  </a:rPr>
                  <a:t> kg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102000"/>
                <a:ext cx="4663393" cy="470000"/>
              </a:xfrm>
              <a:prstGeom prst="rect">
                <a:avLst/>
              </a:prstGeom>
              <a:blipFill rotWithShape="1">
                <a:blip r:embed="rId5"/>
                <a:stretch>
                  <a:fillRect l="-1961" t="-7792" r="-1046" b="-29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0" y="6388000"/>
                <a:ext cx="5820696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US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𝟐𝟖</m:t>
                    </m:r>
                  </m:oMath>
                </a14:m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mass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𝟔𝟒</m:t>
                        </m:r>
                      </m:e>
                      <m:sup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en-US" sz="24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𝟑𝟔</m:t>
                        </m:r>
                      </m:e>
                      <m:sup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>
                    <a:solidFill>
                      <a:schemeClr val="tx2"/>
                    </a:solidFill>
                  </a:rPr>
                  <a:t> kg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388000"/>
                <a:ext cx="5820696" cy="470000"/>
              </a:xfrm>
              <a:prstGeom prst="rect">
                <a:avLst/>
              </a:prstGeom>
              <a:blipFill rotWithShape="1">
                <a:blip r:embed="rId6"/>
                <a:stretch>
                  <a:fillRect l="-1571" t="-7792" b="-29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"/>
              <p:cNvSpPr>
                <a:spLocks noChangeArrowheads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64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64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36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4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36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4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What is the mean mass of the other 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28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?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blipFill rotWithShape="1">
                <a:blip r:embed="rId8"/>
                <a:stretch>
                  <a:fillRect l="-2500" t="-996" r="-3333" b="-1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758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47305"/>
            <a:ext cx="2905647" cy="18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765618" y="947305"/>
                <a:ext cx="5099473" cy="44428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So the </a:t>
                </a:r>
                <a14:m>
                  <m:oMath xmlns:m="http://schemas.openxmlformats.org/officeDocument/2006/math">
                    <m:r>
                      <a:rPr lang="en-US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𝟐𝟖</m:t>
                    </m:r>
                  </m:oMath>
                </a14:m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mean mass of 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sz="2400" b="1" i="1" dirty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𝟔𝟒</m:t>
                              </m:r>
                            </m:e>
                            <m:sup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en-US" sz="2400" b="1" i="1" dirty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𝟑𝟔</m:t>
                              </m:r>
                            </m:e>
                            <m:sup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𝟐𝟖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𝟔𝟒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𝟑𝟔</m:t>
                              </m:r>
                            </m:e>
                          </m:d>
                          <m:d>
                            <m:dPr>
                              <m:ctrlP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𝟔𝟒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𝟑𝟔</m:t>
                              </m:r>
                            </m:e>
                          </m:d>
                        </m:num>
                        <m:den>
                          <m: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𝟐𝟖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𝟏𝟎𝟎</m:t>
                          </m:r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𝟐𝟖</m:t>
                          </m:r>
                        </m:num>
                        <m:den>
                          <m: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𝟐𝟖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𝟏𝟎𝟎</m:t>
                      </m:r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618" y="947305"/>
                <a:ext cx="5099473" cy="4442883"/>
              </a:xfrm>
              <a:prstGeom prst="rect">
                <a:avLst/>
              </a:prstGeom>
              <a:blipFill rotWithShape="1">
                <a:blip r:embed="rId3"/>
                <a:stretch>
                  <a:fillRect l="-1914" r="-9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78735" y="5423848"/>
                <a:ext cx="6758581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en-US" sz="28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US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𝟐𝟖</m:t>
                    </m:r>
                  </m:oMath>
                </a14:m>
                <a:r>
                  <a:rPr lang="en-US" altLang="en-US" sz="28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mean mass of </a:t>
                </a:r>
                <a14:m>
                  <m:oMath xmlns:m="http://schemas.openxmlformats.org/officeDocument/2006/math">
                    <m:r>
                      <a:rPr lang="en-US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𝟏𝟎𝟎</m:t>
                    </m:r>
                  </m:oMath>
                </a14:m>
                <a:r>
                  <a:rPr lang="en-US" altLang="en-US" sz="28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kg.</a:t>
                </a:r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735" y="5423848"/>
                <a:ext cx="6758581" cy="738664"/>
              </a:xfrm>
              <a:prstGeom prst="rect">
                <a:avLst/>
              </a:prstGeom>
              <a:blipFill rotWithShape="1">
                <a:blip r:embed="rId4"/>
                <a:stretch>
                  <a:fillRect l="-1894" r="-541" b="-132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784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𝒂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𝒂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𝒃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4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𝒃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4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What is the mean mass of the other </a:t>
                </a:r>
                <a14:m>
                  <m:oMath xmlns:m="http://schemas.openxmlformats.org/officeDocument/2006/math">
                    <m:r>
                      <a:rPr kumimoji="0" lang="en-US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kumimoji="0" lang="en-US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−</m:t>
                    </m:r>
                    <m:r>
                      <a:rPr kumimoji="0" lang="en-US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𝒃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?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blipFill rotWithShape="1">
                <a:blip r:embed="rId3"/>
                <a:stretch>
                  <a:fillRect l="-2500" t="-996" r="-3333" b="-1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648200"/>
            <a:ext cx="2905647" cy="18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</p:spTree>
    <p:extLst>
      <p:ext uri="{BB962C8B-B14F-4D97-AF65-F5344CB8AC3E}">
        <p14:creationId xmlns:p14="http://schemas.microsoft.com/office/powerpoint/2010/main" val="402304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648200"/>
            <a:ext cx="2905647" cy="18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0" y="2273200"/>
                <a:ext cx="3632661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total mass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400" b="1" dirty="0">
                    <a:solidFill>
                      <a:schemeClr val="tx2"/>
                    </a:solidFill>
                  </a:rPr>
                  <a:t> kg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73200"/>
                <a:ext cx="3632661" cy="470000"/>
              </a:xfrm>
              <a:prstGeom prst="rect">
                <a:avLst/>
              </a:prstGeom>
              <a:blipFill rotWithShape="1">
                <a:blip r:embed="rId4"/>
                <a:stretch>
                  <a:fillRect l="-2517" t="-7792" r="-1678" b="-29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0" y="4102000"/>
                <a:ext cx="4469429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mass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400" b="1" dirty="0">
                    <a:solidFill>
                      <a:schemeClr val="tx2"/>
                    </a:solidFill>
                  </a:rPr>
                  <a:t> kg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102000"/>
                <a:ext cx="4469429" cy="470000"/>
              </a:xfrm>
              <a:prstGeom prst="rect">
                <a:avLst/>
              </a:prstGeom>
              <a:blipFill rotWithShape="1">
                <a:blip r:embed="rId5"/>
                <a:stretch>
                  <a:fillRect l="-2046" t="-7792" b="-29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0" y="6388000"/>
                <a:ext cx="568181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𝒂</m:t>
                    </m:r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mass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en-US" sz="24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400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GB" altLang="en-US" sz="2400" b="1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>
                    <a:solidFill>
                      <a:schemeClr val="tx2"/>
                    </a:solidFill>
                  </a:rPr>
                  <a:t> kg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388000"/>
                <a:ext cx="5681812" cy="470000"/>
              </a:xfrm>
              <a:prstGeom prst="rect">
                <a:avLst/>
              </a:prstGeom>
              <a:blipFill rotWithShape="1">
                <a:blip r:embed="rId6"/>
                <a:stretch>
                  <a:fillRect l="-1609" t="-7792" r="-644" b="-29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"/>
              <p:cNvSpPr>
                <a:spLocks noChangeArrowheads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𝒂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𝒂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𝒃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4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GB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𝒃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4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What is the mean mass of the other </a:t>
                </a:r>
                <a14:m>
                  <m:oMath xmlns:m="http://schemas.openxmlformats.org/officeDocument/2006/math">
                    <m:r>
                      <a:rPr kumimoji="0" lang="en-US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kumimoji="0" lang="en-US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−</m:t>
                    </m:r>
                    <m:r>
                      <a:rPr kumimoji="0" lang="en-US" alt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𝒃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?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blipFill rotWithShape="1">
                <a:blip r:embed="rId8"/>
                <a:stretch>
                  <a:fillRect l="-2500" t="-996" r="-3333" b="-1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268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47305"/>
            <a:ext cx="2905647" cy="18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765618" y="947305"/>
                <a:ext cx="5475153" cy="3401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So the </a:t>
                </a:r>
                <a14:m>
                  <m:oMath xmlns:m="http://schemas.openxmlformats.org/officeDocument/2006/math"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𝒂</m:t>
                    </m:r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en-GB" altLang="en-US" sz="24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altLang="en-US" sz="24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have a mean mass of 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sz="2400" b="1" i="1" dirty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en-US" sz="2400" b="1" i="1" dirty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GB" altLang="en-US" sz="2400" b="1" i="1" dirty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altLang="en-US" sz="2400" b="1" i="1" dirty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d>
                          <m:d>
                            <m:dPr>
                              <m:ctrlP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altLang="en-US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d>
                        </m:num>
                        <m:den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GB" altLang="en-US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4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𝒂</m:t>
                      </m:r>
                      <m:r>
                        <a:rPr lang="en-GB" altLang="en-US" sz="24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GB" altLang="en-US" sz="2400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618" y="947305"/>
                <a:ext cx="5475153" cy="3401444"/>
              </a:xfrm>
              <a:prstGeom prst="rect">
                <a:avLst/>
              </a:prstGeom>
              <a:blipFill rotWithShape="1">
                <a:blip r:embed="rId3"/>
                <a:stretch>
                  <a:fillRect l="-1782" r="-7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09600" y="4495800"/>
                <a:ext cx="8028223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en-US" sz="28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 </a:t>
                </a:r>
                <a14:m>
                  <m:oMath xmlns:m="http://schemas.openxmlformats.org/officeDocument/2006/math">
                    <m:r>
                      <a:rPr lang="en-GB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𝒂</m:t>
                    </m:r>
                    <m:r>
                      <a:rPr lang="en-GB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en-GB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altLang="en-US" sz="28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have a mean mass of  </a:t>
                </a:r>
                <a14:m>
                  <m:oMath xmlns:m="http://schemas.openxmlformats.org/officeDocument/2006/math">
                    <m:r>
                      <a:rPr lang="en-GB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𝒂</m:t>
                    </m:r>
                    <m:r>
                      <a:rPr lang="en-GB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en-GB" altLang="en-US" sz="2800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altLang="en-US" sz="2800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kg.</a:t>
                </a:r>
                <a:endParaRPr lang="en-GB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495800"/>
                <a:ext cx="8028223" cy="738664"/>
              </a:xfrm>
              <a:prstGeom prst="rect">
                <a:avLst/>
              </a:prstGeom>
              <a:blipFill rotWithShape="1">
                <a:blip r:embed="rId4"/>
                <a:stretch>
                  <a:fillRect l="-1519" r="-456" b="-123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975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205383" y="6167735"/>
                <a:ext cx="11192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100</m:t>
                    </m:r>
                  </m:oMath>
                </a14:m>
                <a:r>
                  <a:rPr lang="en-US" altLang="en-US" sz="24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 kg</a:t>
                </a:r>
                <a:endParaRPr lang="en-GB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5383" y="6167735"/>
                <a:ext cx="1119217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630" t="-10526" r="-706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items in a group of 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64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items is 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64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The mean mass of 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36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 of</a:t>
                </a:r>
                <a:r>
                  <a:rPr kumimoji="0" lang="en-US" altLang="en-US" sz="24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them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is </a:t>
                </a:r>
                <a14:m>
                  <m:oMath xmlns:m="http://schemas.openxmlformats.org/officeDocument/2006/math">
                    <m:r>
                      <a:rPr kumimoji="0" lang="en-US" alt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/>
                      </a:rPr>
                      <m:t>36</m:t>
                    </m:r>
                  </m:oMath>
                </a14:m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 kg.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b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</a:b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400" dirty="0"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anose="030F0702030302020204" pitchFamily="66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What is the mean mass of the other 28 ?</a:t>
                </a:r>
                <a:r>
                  <a:rPr kumimoji="0" lang="en-US" alt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4799" y="1073289"/>
                <a:ext cx="3657601" cy="4893647"/>
              </a:xfrm>
              <a:prstGeom prst="rect">
                <a:avLst/>
              </a:prstGeom>
              <a:blipFill rotWithShape="1">
                <a:blip r:embed="rId4"/>
                <a:stretch>
                  <a:fillRect l="-2500" t="-996" r="-3333" b="-1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167729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1578"/>
            <a:ext cx="2456982" cy="1583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19" y="2971800"/>
            <a:ext cx="198358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648200"/>
            <a:ext cx="2905647" cy="187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6231" y="177225"/>
            <a:ext cx="2571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Partial Mean</a:t>
            </a:r>
          </a:p>
        </p:txBody>
      </p:sp>
      <p:sp>
        <p:nvSpPr>
          <p:cNvPr id="2" name="Oval 1"/>
          <p:cNvSpPr/>
          <p:nvPr/>
        </p:nvSpPr>
        <p:spPr>
          <a:xfrm>
            <a:off x="4267200" y="17526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109029" y="3215312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109029" y="6081883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724400" y="2286000"/>
            <a:ext cx="862107" cy="929312"/>
            <a:chOff x="4724400" y="2286000"/>
            <a:chExt cx="862107" cy="929312"/>
          </a:xfrm>
        </p:grpSpPr>
        <p:cxnSp>
          <p:nvCxnSpPr>
            <p:cNvPr id="7" name="Straight Arrow Connector 6"/>
            <p:cNvCxnSpPr>
              <a:stCxn id="2" idx="4"/>
              <a:endCxn id="10" idx="0"/>
            </p:cNvCxnSpPr>
            <p:nvPr/>
          </p:nvCxnSpPr>
          <p:spPr>
            <a:xfrm>
              <a:off x="4724400" y="2362200"/>
              <a:ext cx="841829" cy="853112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953000" y="2286000"/>
                  <a:ext cx="63350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n-GB" sz="3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3000" y="2286000"/>
                  <a:ext cx="633507" cy="64633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5538693" y="3824912"/>
            <a:ext cx="633507" cy="2271088"/>
            <a:chOff x="5538693" y="3824912"/>
            <a:chExt cx="633507" cy="2271088"/>
          </a:xfrm>
        </p:grpSpPr>
        <p:cxnSp>
          <p:nvCxnSpPr>
            <p:cNvPr id="14" name="Straight Arrow Connector 13"/>
            <p:cNvCxnSpPr>
              <a:stCxn id="10" idx="4"/>
            </p:cNvCxnSpPr>
            <p:nvPr/>
          </p:nvCxnSpPr>
          <p:spPr>
            <a:xfrm>
              <a:off x="5566229" y="3824912"/>
              <a:ext cx="0" cy="2271088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538693" y="4535269"/>
                  <a:ext cx="63350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n-GB" sz="3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8693" y="4535269"/>
                  <a:ext cx="633507" cy="64633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6433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86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1119</Words>
  <Application>Microsoft Office PowerPoint</Application>
  <PresentationFormat>On-screen Show (4:3)</PresentationFormat>
  <Paragraphs>263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Bradley Hand ITC</vt:lpstr>
      <vt:lpstr>Calibri</vt:lpstr>
      <vt:lpstr>Cambria Math</vt:lpstr>
      <vt:lpstr>Comic Sans MS</vt:lpstr>
      <vt:lpstr>Office Theme</vt:lpstr>
      <vt:lpstr>Partial Mean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Missing Means</dc:title>
  <dc:creator>John</dc:creator>
  <cp:lastModifiedBy>John Burke</cp:lastModifiedBy>
  <cp:revision>27</cp:revision>
  <cp:lastPrinted>2020-08-24T21:44:57Z</cp:lastPrinted>
  <dcterms:created xsi:type="dcterms:W3CDTF">2017-12-27T09:26:23Z</dcterms:created>
  <dcterms:modified xsi:type="dcterms:W3CDTF">2020-08-24T21:46:15Z</dcterms:modified>
</cp:coreProperties>
</file>